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3524488" cy="243109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7" d="100"/>
          <a:sy n="27" d="100"/>
        </p:scale>
        <p:origin x="11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0561" y="3978673"/>
            <a:ext cx="32643366" cy="8463821"/>
          </a:xfrm>
        </p:spPr>
        <p:txBody>
          <a:bodyPr anchor="b"/>
          <a:lstStyle>
            <a:lvl1pPr algn="ctr"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561" y="12768891"/>
            <a:ext cx="32643366" cy="5869523"/>
          </a:xfrm>
        </p:spPr>
        <p:txBody>
          <a:bodyPr/>
          <a:lstStyle>
            <a:lvl1pPr marL="0" indent="0" algn="ctr">
              <a:buNone/>
              <a:defRPr sz="8508"/>
            </a:lvl1pPr>
            <a:lvl2pPr marL="1620728" indent="0" algn="ctr">
              <a:buNone/>
              <a:defRPr sz="7090"/>
            </a:lvl2pPr>
            <a:lvl3pPr marL="3241457" indent="0" algn="ctr">
              <a:buNone/>
              <a:defRPr sz="6381"/>
            </a:lvl3pPr>
            <a:lvl4pPr marL="4862185" indent="0" algn="ctr">
              <a:buNone/>
              <a:defRPr sz="5672"/>
            </a:lvl4pPr>
            <a:lvl5pPr marL="6482913" indent="0" algn="ctr">
              <a:buNone/>
              <a:defRPr sz="5672"/>
            </a:lvl5pPr>
            <a:lvl6pPr marL="8103641" indent="0" algn="ctr">
              <a:buNone/>
              <a:defRPr sz="5672"/>
            </a:lvl6pPr>
            <a:lvl7pPr marL="9724370" indent="0" algn="ctr">
              <a:buNone/>
              <a:defRPr sz="5672"/>
            </a:lvl7pPr>
            <a:lvl8pPr marL="11345098" indent="0" algn="ctr">
              <a:buNone/>
              <a:defRPr sz="5672"/>
            </a:lvl8pPr>
            <a:lvl9pPr marL="12965826" indent="0" algn="ctr">
              <a:buNone/>
              <a:defRPr sz="567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780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147212" y="1294334"/>
            <a:ext cx="9384968" cy="206024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92309" y="1294334"/>
            <a:ext cx="27610847" cy="206024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01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747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9639" y="6060864"/>
            <a:ext cx="37539871" cy="10112689"/>
          </a:xfrm>
        </p:spPr>
        <p:txBody>
          <a:bodyPr anchor="b"/>
          <a:lstStyle>
            <a:lvl1pPr>
              <a:defRPr sz="2126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39" y="16269223"/>
            <a:ext cx="37539871" cy="5318024"/>
          </a:xfrm>
        </p:spPr>
        <p:txBody>
          <a:bodyPr/>
          <a:lstStyle>
            <a:lvl1pPr marL="0" indent="0">
              <a:buNone/>
              <a:defRPr sz="8508">
                <a:solidFill>
                  <a:schemeClr val="tx1">
                    <a:tint val="75000"/>
                  </a:schemeClr>
                </a:solidFill>
              </a:defRPr>
            </a:lvl1pPr>
            <a:lvl2pPr marL="1620728" indent="0">
              <a:buNone/>
              <a:defRPr sz="7090">
                <a:solidFill>
                  <a:schemeClr val="tx1">
                    <a:tint val="75000"/>
                  </a:schemeClr>
                </a:solidFill>
              </a:defRPr>
            </a:lvl2pPr>
            <a:lvl3pPr marL="3241457" indent="0">
              <a:buNone/>
              <a:defRPr sz="6381">
                <a:solidFill>
                  <a:schemeClr val="tx1">
                    <a:tint val="75000"/>
                  </a:schemeClr>
                </a:solidFill>
              </a:defRPr>
            </a:lvl3pPr>
            <a:lvl4pPr marL="4862185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4pPr>
            <a:lvl5pPr marL="6482913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5pPr>
            <a:lvl6pPr marL="8103641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6pPr>
            <a:lvl7pPr marL="9724370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7pPr>
            <a:lvl8pPr marL="11345098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8pPr>
            <a:lvl9pPr marL="12965826" indent="0">
              <a:buNone/>
              <a:defRPr sz="56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63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2309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4272" y="6471672"/>
            <a:ext cx="18497907" cy="1542509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68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8" y="1294336"/>
            <a:ext cx="37539871" cy="469899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7979" y="5959567"/>
            <a:ext cx="18412897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97979" y="8880259"/>
            <a:ext cx="18412897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034272" y="5959567"/>
            <a:ext cx="18503576" cy="2920692"/>
          </a:xfrm>
        </p:spPr>
        <p:txBody>
          <a:bodyPr anchor="b"/>
          <a:lstStyle>
            <a:lvl1pPr marL="0" indent="0">
              <a:buNone/>
              <a:defRPr sz="8508" b="1"/>
            </a:lvl1pPr>
            <a:lvl2pPr marL="1620728" indent="0">
              <a:buNone/>
              <a:defRPr sz="7090" b="1"/>
            </a:lvl2pPr>
            <a:lvl3pPr marL="3241457" indent="0">
              <a:buNone/>
              <a:defRPr sz="6381" b="1"/>
            </a:lvl3pPr>
            <a:lvl4pPr marL="4862185" indent="0">
              <a:buNone/>
              <a:defRPr sz="5672" b="1"/>
            </a:lvl4pPr>
            <a:lvl5pPr marL="6482913" indent="0">
              <a:buNone/>
              <a:defRPr sz="5672" b="1"/>
            </a:lvl5pPr>
            <a:lvl6pPr marL="8103641" indent="0">
              <a:buNone/>
              <a:defRPr sz="5672" b="1"/>
            </a:lvl6pPr>
            <a:lvl7pPr marL="9724370" indent="0">
              <a:buNone/>
              <a:defRPr sz="5672" b="1"/>
            </a:lvl7pPr>
            <a:lvl8pPr marL="11345098" indent="0">
              <a:buNone/>
              <a:defRPr sz="5672" b="1"/>
            </a:lvl8pPr>
            <a:lvl9pPr marL="12965826" indent="0">
              <a:buNone/>
              <a:defRPr sz="567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034272" y="8880259"/>
            <a:ext cx="18503576" cy="130615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5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75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35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3576" y="3500332"/>
            <a:ext cx="22034272" cy="17276549"/>
          </a:xfrm>
        </p:spPr>
        <p:txBody>
          <a:bodyPr/>
          <a:lstStyle>
            <a:lvl1pPr>
              <a:defRPr sz="11344"/>
            </a:lvl1pPr>
            <a:lvl2pPr>
              <a:defRPr sz="9926"/>
            </a:lvl2pPr>
            <a:lvl3pPr>
              <a:defRPr sz="8508"/>
            </a:lvl3pPr>
            <a:lvl4pPr>
              <a:defRPr sz="7090"/>
            </a:lvl4pPr>
            <a:lvl5pPr>
              <a:defRPr sz="7090"/>
            </a:lvl5pPr>
            <a:lvl6pPr>
              <a:defRPr sz="7090"/>
            </a:lvl6pPr>
            <a:lvl7pPr>
              <a:defRPr sz="7090"/>
            </a:lvl7pPr>
            <a:lvl8pPr>
              <a:defRPr sz="7090"/>
            </a:lvl8pPr>
            <a:lvl9pPr>
              <a:defRPr sz="709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34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979" y="1620732"/>
            <a:ext cx="14037779" cy="5672561"/>
          </a:xfrm>
        </p:spPr>
        <p:txBody>
          <a:bodyPr anchor="b"/>
          <a:lstStyle>
            <a:lvl1pPr>
              <a:defRPr sz="113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03576" y="3500332"/>
            <a:ext cx="22034272" cy="17276549"/>
          </a:xfrm>
        </p:spPr>
        <p:txBody>
          <a:bodyPr anchor="t"/>
          <a:lstStyle>
            <a:lvl1pPr marL="0" indent="0">
              <a:buNone/>
              <a:defRPr sz="11344"/>
            </a:lvl1pPr>
            <a:lvl2pPr marL="1620728" indent="0">
              <a:buNone/>
              <a:defRPr sz="9926"/>
            </a:lvl2pPr>
            <a:lvl3pPr marL="3241457" indent="0">
              <a:buNone/>
              <a:defRPr sz="8508"/>
            </a:lvl3pPr>
            <a:lvl4pPr marL="4862185" indent="0">
              <a:buNone/>
              <a:defRPr sz="7090"/>
            </a:lvl4pPr>
            <a:lvl5pPr marL="6482913" indent="0">
              <a:buNone/>
              <a:defRPr sz="7090"/>
            </a:lvl5pPr>
            <a:lvl6pPr marL="8103641" indent="0">
              <a:buNone/>
              <a:defRPr sz="7090"/>
            </a:lvl6pPr>
            <a:lvl7pPr marL="9724370" indent="0">
              <a:buNone/>
              <a:defRPr sz="7090"/>
            </a:lvl7pPr>
            <a:lvl8pPr marL="11345098" indent="0">
              <a:buNone/>
              <a:defRPr sz="7090"/>
            </a:lvl8pPr>
            <a:lvl9pPr marL="12965826" indent="0">
              <a:buNone/>
              <a:defRPr sz="709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97979" y="7293292"/>
            <a:ext cx="14037779" cy="13511727"/>
          </a:xfrm>
        </p:spPr>
        <p:txBody>
          <a:bodyPr/>
          <a:lstStyle>
            <a:lvl1pPr marL="0" indent="0">
              <a:buNone/>
              <a:defRPr sz="5672"/>
            </a:lvl1pPr>
            <a:lvl2pPr marL="1620728" indent="0">
              <a:buNone/>
              <a:defRPr sz="4963"/>
            </a:lvl2pPr>
            <a:lvl3pPr marL="3241457" indent="0">
              <a:buNone/>
              <a:defRPr sz="4254"/>
            </a:lvl3pPr>
            <a:lvl4pPr marL="4862185" indent="0">
              <a:buNone/>
              <a:defRPr sz="3545"/>
            </a:lvl4pPr>
            <a:lvl5pPr marL="6482913" indent="0">
              <a:buNone/>
              <a:defRPr sz="3545"/>
            </a:lvl5pPr>
            <a:lvl6pPr marL="8103641" indent="0">
              <a:buNone/>
              <a:defRPr sz="3545"/>
            </a:lvl6pPr>
            <a:lvl7pPr marL="9724370" indent="0">
              <a:buNone/>
              <a:defRPr sz="3545"/>
            </a:lvl7pPr>
            <a:lvl8pPr marL="11345098" indent="0">
              <a:buNone/>
              <a:defRPr sz="3545"/>
            </a:lvl8pPr>
            <a:lvl9pPr marL="12965826" indent="0">
              <a:buNone/>
              <a:defRPr sz="354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12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2309" y="1294336"/>
            <a:ext cx="37539871" cy="4698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2309" y="6471672"/>
            <a:ext cx="37539871" cy="1542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2308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FAE04-1802-4E33-B1DE-56EA9F15C17B}" type="datetimeFigureOut">
              <a:rPr kumimoji="1" lang="ja-JP" altLang="en-US" smtClean="0"/>
              <a:t>2025/10/4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17487" y="22532674"/>
            <a:ext cx="14689515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739170" y="22532674"/>
            <a:ext cx="9793010" cy="12943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66CAE-C914-4A5B-B615-B0B8A037BBA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46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41457" rtl="0" eaLnBrk="1" latinLnBrk="0" hangingPunct="1">
        <a:lnSpc>
          <a:spcPct val="90000"/>
        </a:lnSpc>
        <a:spcBef>
          <a:spcPct val="0"/>
        </a:spcBef>
        <a:buNone/>
        <a:defRPr kumimoji="1" sz="155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364" indent="-810364" algn="l" defTabSz="3241457" rtl="0" eaLnBrk="1" latinLnBrk="0" hangingPunct="1">
        <a:lnSpc>
          <a:spcPct val="90000"/>
        </a:lnSpc>
        <a:spcBef>
          <a:spcPts val="3545"/>
        </a:spcBef>
        <a:buFont typeface="Arial" panose="020B0604020202020204" pitchFamily="34" charset="0"/>
        <a:buChar char="•"/>
        <a:defRPr kumimoji="1" sz="9926" kern="1200">
          <a:solidFill>
            <a:schemeClr val="tx1"/>
          </a:solidFill>
          <a:latin typeface="+mn-lt"/>
          <a:ea typeface="+mn-ea"/>
          <a:cs typeface="+mn-cs"/>
        </a:defRPr>
      </a:lvl1pPr>
      <a:lvl2pPr marL="243109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8508" kern="1200">
          <a:solidFill>
            <a:schemeClr val="tx1"/>
          </a:solidFill>
          <a:latin typeface="+mn-lt"/>
          <a:ea typeface="+mn-ea"/>
          <a:cs typeface="+mn-cs"/>
        </a:defRPr>
      </a:lvl2pPr>
      <a:lvl3pPr marL="4051821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7090" kern="1200">
          <a:solidFill>
            <a:schemeClr val="tx1"/>
          </a:solidFill>
          <a:latin typeface="+mn-lt"/>
          <a:ea typeface="+mn-ea"/>
          <a:cs typeface="+mn-cs"/>
        </a:defRPr>
      </a:lvl3pPr>
      <a:lvl4pPr marL="5672549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7293277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914006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10534734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2155462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3776190" indent="-810364" algn="l" defTabSz="3241457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1pPr>
      <a:lvl2pPr marL="162072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2pPr>
      <a:lvl3pPr marL="3241457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3pPr>
      <a:lvl4pPr marL="4862185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4pPr>
      <a:lvl5pPr marL="6482913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5pPr>
      <a:lvl6pPr marL="8103641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6pPr>
      <a:lvl7pPr marL="9724370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7pPr>
      <a:lvl8pPr marL="11345098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8pPr>
      <a:lvl9pPr marL="12965826" algn="l" defTabSz="3241457" rtl="0" eaLnBrk="1" latinLnBrk="0" hangingPunct="1">
        <a:defRPr kumimoji="1" sz="6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31A0E1B-283B-46F4-ACD6-2A1F4AD84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600" y="5358657"/>
            <a:ext cx="10406104" cy="5741734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Introduction</a:t>
            </a:r>
          </a:p>
          <a:p>
            <a:pPr indent="457200" algn="just" defTabSz="952097" eaLnBrk="0" hangingPunct="0">
              <a:spcBef>
                <a:spcPct val="50000"/>
              </a:spcBef>
            </a:pPr>
            <a:r>
              <a:rPr lang="en-US" sz="2800" dirty="0"/>
              <a:t>During cold storage, aquatic products are prone to quality deterioration due to protein denaturation, aggregation, and degradation. As a non-thermal physical preservation technology, magnetic fields can regulate protein conformation, reduce oxidation and aggregation, and thereby delay quality loss. </a:t>
            </a:r>
            <a:r>
              <a:rPr lang="en-US" altLang="zh-CN" sz="3200" dirty="0"/>
              <a:t>This study focused on Penaeus vannamei to investigate the effects of a 5 mT static magnetic field under low-temperature storage on the structural and functional stability of myofibrillar proteins. </a:t>
            </a:r>
            <a:endParaRPr lang="en-AU" sz="3000" dirty="0">
              <a:latin typeface="Arial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21E76A3-0130-45CD-BF6C-48C226C7A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56164" y="5358657"/>
            <a:ext cx="13288839" cy="13680457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Conclusions</a:t>
            </a:r>
          </a:p>
          <a:p>
            <a:pPr indent="457200" algn="just" defTabSz="952097">
              <a:spcBef>
                <a:spcPct val="50000"/>
              </a:spcBef>
            </a:pPr>
            <a:r>
              <a:rPr lang="en-US" sz="3000" dirty="0">
                <a:cs typeface="Arial" charset="0"/>
              </a:rPr>
              <a:t>The present study systematically revealed the structural regulation mechanism of Penaeus vannamei myofibrillar protein (MP) in different states under a 5 mT static magnetic field.</a:t>
            </a:r>
          </a:p>
          <a:p>
            <a:pPr marL="457200" indent="-457200" algn="just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Arial" charset="0"/>
              </a:rPr>
              <a:t> The results showed that the magnetic field significantly suppressed reactive oxygen species (ROS) generation in the intact muscle system (S-MF), maintained sulfhydryl group integrity and low surface hydrophobicity, thereby slowing down the oxidative denaturation of MP and maintaining the stability of α-helix and β-sheet structures. </a:t>
            </a:r>
          </a:p>
          <a:p>
            <a:pPr marL="457200" indent="-457200" algn="just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Arial" charset="0"/>
              </a:rPr>
              <a:t>Although the H-MF group increased initial salt solubility, the myosin-myosin-calmodulin complex was completely dissociated, exposing more hydrophobic and -SH sites, leading to exacerbated aggregation and degradation in subsequent stages; </a:t>
            </a:r>
          </a:p>
          <a:p>
            <a:pPr marL="457200" indent="-457200" algn="just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Arial" charset="0"/>
              </a:rPr>
              <a:t>The L-MF group only partially dissociated MP, maintaining its structural stability.</a:t>
            </a:r>
          </a:p>
          <a:p>
            <a:pPr marL="457200" indent="-457200" algn="just" defTabSz="952097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3000" dirty="0">
                <a:cs typeface="Arial" charset="0"/>
              </a:rPr>
              <a:t> Comparing the results of muscle groups, the results from SDS-PAGE, surface hydrophobicity, total sulfhydryl content, FTIR, and endogenous fluorescence were mutually corroborative: the magnetic field primarily exerts a protective effect at the side chain level (–SH groups and hydrophobic groups), while its influence on the secondary structure maintained by hydrogen bonds in the main chain is limited.</a:t>
            </a:r>
          </a:p>
          <a:p>
            <a:pPr indent="457200" algn="just" defTabSz="952097">
              <a:spcBef>
                <a:spcPct val="50000"/>
              </a:spcBef>
            </a:pPr>
            <a:r>
              <a:rPr lang="en-US" sz="3000" dirty="0">
                <a:cs typeface="Arial" charset="0"/>
              </a:rPr>
              <a:t> This study clarifies the mechanism by which low-temperature magnetic fields affect the biochemical properties of shrimp myofibrillar proteins, providing a theoretical basis and technical references for low-temperature magnetic field synergistic preservation and protein structural-functional targeted improvement.</a:t>
            </a:r>
            <a:endParaRPr lang="en-CA" sz="3000" dirty="0">
              <a:cs typeface="Arial" charset="0"/>
            </a:endParaRPr>
          </a:p>
          <a:p>
            <a:pPr defTabSz="952097"/>
            <a:endParaRPr lang="en-US" sz="3993" b="1" dirty="0">
              <a:cs typeface="Arial" charset="0"/>
            </a:endParaRPr>
          </a:p>
          <a:p>
            <a:pPr defTabSz="952097"/>
            <a:endParaRPr lang="en-US" sz="3993" b="1" dirty="0">
              <a:cs typeface="Arial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5EB0BF-3644-454A-A930-79F82EBF9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2858" y="5358658"/>
            <a:ext cx="18251737" cy="18617472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 numCol="1" spcCol="720685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>
                <a:solidFill>
                  <a:srgbClr val="76357E"/>
                </a:solidFill>
              </a:rPr>
              <a:t>Results</a:t>
            </a:r>
            <a:endParaRPr lang="en-AU" sz="1600" dirty="0">
              <a:solidFill>
                <a:srgbClr val="76357E"/>
              </a:solidFill>
              <a:latin typeface="+mj-lt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049D4592-D281-49AF-8778-70436DBD1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806" y="16045770"/>
            <a:ext cx="10436898" cy="8062046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</a:ln>
          <a:effectLst/>
        </p:spPr>
        <p:txBody>
          <a:bodyPr lIns="375509" tIns="375509" rIns="375509" bIns="375509"/>
          <a:lstStyle/>
          <a:p>
            <a:pPr marL="398972" indent="-398972"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Method</a:t>
            </a:r>
          </a:p>
          <a:p>
            <a:pPr indent="457200" algn="just" defTabSz="952097" eaLnBrk="0" hangingPunct="0"/>
            <a:r>
              <a:rPr lang="en-US" sz="2800" dirty="0"/>
              <a:t>In this study, three myofibrillar protein states were set up: bound state (L-MF, Tris-HCl buffer with 0.1 M NaCl), dissociated state (H-MF, Tris-HCl buffer with 0.6 M NaCl), and muscle-associated state (S-MF, S-RT). All samples were exposed to a static magnetic field of 5 mT throughout the refrigeration period. The muscle without any treatment (control group, S-RT) was stored at 4 °C in the absence of magnetic field exposure. The salt solubility, Ca²⁺-ATPase activity, surface hydrophobicity, total sulfhydryl content, protein profiles (SDS-PAGE), endogenous fluorescence spectra, and secondary structure to systematically reveal the degradation mechanism of shrimp myofibrillar proteins under magnetic field. In the S-MF and S-RT groups, myofibrillar proteins were extracted using the same method as for the L-MF group, and the samples were then stored at 4 °C. Relevant parameters were measured at designated time points during storage (days 0, 1, 3, and 5).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BFB151CF-DFA6-4D67-8CAB-DA46B0218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0" y="11493893"/>
            <a:ext cx="10406104" cy="4158375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5500" b="1" cap="all" dirty="0">
                <a:solidFill>
                  <a:srgbClr val="76357E"/>
                </a:solidFill>
                <a:latin typeface="+mn-lt"/>
              </a:rPr>
              <a:t>AIM</a:t>
            </a:r>
          </a:p>
          <a:p>
            <a:pPr indent="457200" algn="just">
              <a:spcBef>
                <a:spcPct val="50000"/>
              </a:spcBef>
            </a:pPr>
            <a:r>
              <a:rPr lang="en-US" sz="2800" dirty="0">
                <a:latin typeface="+mn-lt"/>
              </a:rPr>
              <a:t>In this study, different protein organizational states were constructed and combined with various physicochemical and functional analyses to reveal the protective mechanisms of magnetic fields on shrimp myofibrillar proteins, providing a theoretical basis for the application of magnetic field technology in aquatic product preservation.</a:t>
            </a:r>
            <a:endParaRPr lang="en-AU" sz="2800" dirty="0">
              <a:latin typeface="+mn-lt"/>
            </a:endParaRPr>
          </a:p>
        </p:txBody>
      </p:sp>
      <p:sp>
        <p:nvSpPr>
          <p:cNvPr id="17" name="Rectangle 28">
            <a:extLst>
              <a:ext uri="{FF2B5EF4-FFF2-40B4-BE49-F238E27FC236}">
                <a16:creationId xmlns:a16="http://schemas.microsoft.com/office/drawing/2014/main" id="{758E1F86-D626-4B37-BD6B-771562DBF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8550" y="19333028"/>
            <a:ext cx="13288839" cy="4643099"/>
          </a:xfrm>
          <a:prstGeom prst="rect">
            <a:avLst/>
          </a:prstGeom>
          <a:solidFill>
            <a:schemeClr val="bg1">
              <a:alpha val="70000"/>
            </a:schemeClr>
          </a:solidFill>
          <a:ln w="12700">
            <a:solidFill>
              <a:srgbClr val="76357E"/>
            </a:solidFill>
            <a:miter lim="800000"/>
            <a:headEnd/>
            <a:tailEnd/>
          </a:ln>
          <a:effectLst/>
        </p:spPr>
        <p:txBody>
          <a:bodyPr lIns="375509" tIns="375509" rIns="375509" bIns="375509"/>
          <a:lstStyle/>
          <a:p>
            <a:pPr defTabSz="952097" eaLnBrk="0" hangingPunct="0">
              <a:spcBef>
                <a:spcPct val="50000"/>
              </a:spcBef>
            </a:pPr>
            <a:r>
              <a:rPr lang="en-US" sz="5500" b="1" cap="all" dirty="0">
                <a:solidFill>
                  <a:srgbClr val="76357E"/>
                </a:solidFill>
              </a:rPr>
              <a:t>References</a:t>
            </a:r>
          </a:p>
          <a:p>
            <a:pPr algn="just" defTabSz="952097" eaLnBrk="0" hangingPunct="0">
              <a:spcBef>
                <a:spcPct val="50000"/>
              </a:spcBef>
            </a:pPr>
            <a:r>
              <a:rPr lang="en-AU" sz="2500" dirty="0">
                <a:latin typeface="Arial" charset="0"/>
                <a:cs typeface="Arial" charset="0"/>
              </a:rPr>
              <a:t>Cai, L., Li, D., Dong, Z., Cao, A., Lin, H., &amp; Li, J. (2016). Change regularity of the characteristics of Maillard reaction products derived from xylose and Chinese shrimp waste hydrolysates. Lwt, 65, 908-916. </a:t>
            </a:r>
          </a:p>
          <a:p>
            <a:pPr algn="just" defTabSz="952097" eaLnBrk="0" hangingPunct="0">
              <a:spcBef>
                <a:spcPct val="50000"/>
              </a:spcBef>
            </a:pPr>
            <a:r>
              <a:rPr lang="en-AU" sz="2500" dirty="0">
                <a:latin typeface="Arial" charset="0"/>
                <a:cs typeface="Arial" charset="0"/>
              </a:rPr>
              <a:t>Wei, H., Tian, Y., Yamashita, T., Ishimura, G., Sasaki, K., Niu, Y., &amp; Yuan, C. (2020). Effects of thawing methods on the biochemical properties and microstructure of pre-rigor frozen scallop striated adductor muscle. Food Chemistry, 319. </a:t>
            </a:r>
          </a:p>
          <a:p>
            <a:pPr algn="just" defTabSz="952097" eaLnBrk="0" hangingPunct="0">
              <a:spcBef>
                <a:spcPct val="50000"/>
              </a:spcBef>
            </a:pPr>
            <a:r>
              <a:rPr lang="en-US" altLang="zh-CN" sz="2500" dirty="0">
                <a:latin typeface="Arial" charset="0"/>
                <a:cs typeface="Arial" charset="0"/>
              </a:rPr>
              <a:t>……</a:t>
            </a:r>
            <a:endParaRPr lang="en-AU" sz="2500" dirty="0">
              <a:latin typeface="Arial" charset="0"/>
              <a:cs typeface="Arial" charset="0"/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id="{8A8836AC-21F1-4C1A-90D3-C88ABCAB0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5100" y="92804"/>
            <a:ext cx="215699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5400" b="1" spc="-300" dirty="0">
                <a:latin typeface="+mj-lt"/>
              </a:rPr>
              <a:t>Investigating the mechanisms behind magnetic field effects on shrimp myofibrillar protein conformation and functionality</a:t>
            </a:r>
            <a:br>
              <a:rPr lang="en-GB" sz="5400" b="1" spc="-150" dirty="0">
                <a:latin typeface="+mj-lt"/>
              </a:rPr>
            </a:br>
            <a:endParaRPr lang="en-AU" sz="5400" b="1" spc="-150" dirty="0">
              <a:latin typeface="+mj-lt"/>
            </a:endParaRPr>
          </a:p>
        </p:txBody>
      </p:sp>
      <p:sp>
        <p:nvSpPr>
          <p:cNvPr id="37" name="TextBox 22">
            <a:extLst>
              <a:ext uri="{FF2B5EF4-FFF2-40B4-BE49-F238E27FC236}">
                <a16:creationId xmlns:a16="http://schemas.microsoft.com/office/drawing/2014/main" id="{A37089FC-2DF0-4A2B-80F4-A712E1DCD7CA}"/>
              </a:ext>
            </a:extLst>
          </p:cNvPr>
          <p:cNvSpPr txBox="1"/>
          <p:nvPr/>
        </p:nvSpPr>
        <p:spPr>
          <a:xfrm>
            <a:off x="261806" y="3920738"/>
            <a:ext cx="8767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Contact Information:  </a:t>
            </a:r>
          </a:p>
          <a:p>
            <a:r>
              <a:rPr lang="de-DE" sz="2800" b="1" dirty="0"/>
              <a:t>whm900916@nbu.edu.cn (H. Wei)</a:t>
            </a:r>
          </a:p>
          <a:p>
            <a:r>
              <a:rPr lang="de-DE" sz="2800" b="1" dirty="0"/>
              <a:t>19909057790@163.com(F.Yuan)</a:t>
            </a:r>
            <a:endParaRPr lang="en-CA" sz="2800" b="1" dirty="0"/>
          </a:p>
        </p:txBody>
      </p:sp>
      <p:sp>
        <p:nvSpPr>
          <p:cNvPr id="39" name="Text Box 40">
            <a:extLst>
              <a:ext uri="{FF2B5EF4-FFF2-40B4-BE49-F238E27FC236}">
                <a16:creationId xmlns:a16="http://schemas.microsoft.com/office/drawing/2014/main" id="{DA3DB9BC-ED45-48CC-8F0F-C9D27ED1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1481" y="2334321"/>
            <a:ext cx="24107451" cy="3024336"/>
          </a:xfrm>
          <a:prstGeom prst="rect">
            <a:avLst/>
          </a:prstGeom>
          <a:noFill/>
          <a:ln>
            <a:noFill/>
          </a:ln>
          <a:effectLst/>
        </p:spPr>
        <p:txBody>
          <a:bodyPr lIns="430266" tIns="430266" rIns="430266" bIns="430266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Fangqi Yuan 1,2,  Jingxu Zhao 1,2, Chunhong Yuan 3, Zhaohui Qiao 1,2, Wenge Yang 1,2, Yongjiang Lou 1,2, Changrong Ou 1,2,*, Huamao Wei 1,2,*</a:t>
            </a:r>
          </a:p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1 College of Food Science and Engineering, Ningbo University, Ningbo 315211, China </a:t>
            </a:r>
          </a:p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2 Zhejiang Key Laboratory of Intelligent Food Logistic and Processing, Zhejiang-Malaysia Joint Research Laboratory for Agricultural Product Processing and Nutrition, Ningbo University, Ningbo 315211, China </a:t>
            </a:r>
          </a:p>
          <a:p>
            <a:pPr>
              <a:spcBef>
                <a:spcPct val="20000"/>
              </a:spcBef>
            </a:pPr>
            <a:r>
              <a:rPr lang="en-AU" sz="2800" b="1" dirty="0">
                <a:latin typeface="+mn-lt"/>
              </a:rPr>
              <a:t>3 Faculty of Agriculture, Iwate University, Ueda 3-18-8, Morioka, Iwate 020-8550, Japan</a:t>
            </a:r>
            <a:endParaRPr lang="en-AU" sz="2800" dirty="0">
              <a:latin typeface="+mn-lt"/>
            </a:endParaRPr>
          </a:p>
        </p:txBody>
      </p:sp>
      <p:pic>
        <p:nvPicPr>
          <p:cNvPr id="41" name="Google Shape;154;p5" descr="图片 3">
            <a:extLst>
              <a:ext uri="{FF2B5EF4-FFF2-40B4-BE49-F238E27FC236}">
                <a16:creationId xmlns:a16="http://schemas.microsoft.com/office/drawing/2014/main" id="{2325063F-8EF5-4102-AB64-2C8F988A71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7138" y="203159"/>
            <a:ext cx="2726591" cy="2590288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C701AAA-2775-4CFA-86C7-740D665A7CB2}"/>
              </a:ext>
            </a:extLst>
          </p:cNvPr>
          <p:cNvSpPr txBox="1"/>
          <p:nvPr/>
        </p:nvSpPr>
        <p:spPr>
          <a:xfrm>
            <a:off x="6027453" y="430237"/>
            <a:ext cx="50454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0" b="1" i="0" u="none" strike="noStrike" cap="none" dirty="0">
                <a:solidFill>
                  <a:schemeClr val="accent6"/>
                </a:solidFill>
                <a:latin typeface="Arimo"/>
                <a:ea typeface="Arimo"/>
                <a:cs typeface="Arimo"/>
                <a:sym typeface="Arimo"/>
              </a:rPr>
              <a:t>FSMILE 2025</a:t>
            </a:r>
            <a:endParaRPr lang="ja-JP" altLang="en-US" sz="60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96C67F-2887-465A-AD5D-066E3EEB651E}"/>
              </a:ext>
            </a:extLst>
          </p:cNvPr>
          <p:cNvSpPr txBox="1"/>
          <p:nvPr/>
        </p:nvSpPr>
        <p:spPr>
          <a:xfrm>
            <a:off x="6027452" y="1572681"/>
            <a:ext cx="75530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October</a:t>
            </a:r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04-07, 2025</a:t>
            </a:r>
          </a:p>
          <a:p>
            <a:r>
              <a:rPr lang="en-US" altLang="ja-JP" sz="3600" b="1" i="0" u="none" strike="noStrike" cap="none" dirty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@Morioka &amp; ZOOM Cloud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A35707-CF9C-3996-FDBC-D3A8B3744213}"/>
              </a:ext>
            </a:extLst>
          </p:cNvPr>
          <p:cNvSpPr txBox="1"/>
          <p:nvPr/>
        </p:nvSpPr>
        <p:spPr>
          <a:xfrm>
            <a:off x="-189111" y="3083878"/>
            <a:ext cx="1421553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/>
              <a:t>International Symposium on Food Communications and Sustainable Agri-Aqua Food Systems</a:t>
            </a:r>
            <a:r>
              <a:rPr lang="zh-CN" altLang="en-US" sz="2800" b="1" dirty="0"/>
              <a:t>　</a:t>
            </a:r>
            <a:endParaRPr lang="en-US" altLang="zh-CN" sz="2800" b="1" dirty="0"/>
          </a:p>
          <a:p>
            <a:pPr algn="ctr"/>
            <a:r>
              <a:rPr lang="en-US" altLang="zh-CN" sz="2800" b="1" dirty="0"/>
              <a:t>Connecting Primary Industries, Academia, and Society through the SDGs</a:t>
            </a:r>
            <a:endParaRPr lang="zh-CN" altLang="en-US" sz="2800" b="1" dirty="0"/>
          </a:p>
        </p:txBody>
      </p:sp>
      <p:pic>
        <p:nvPicPr>
          <p:cNvPr id="8" name="图片 7" descr="图表&#10;&#10;AI 生成的内容可能不正确。">
            <a:extLst>
              <a:ext uri="{FF2B5EF4-FFF2-40B4-BE49-F238E27FC236}">
                <a16:creationId xmlns:a16="http://schemas.microsoft.com/office/drawing/2014/main" id="{B990C65F-0065-DA44-49F6-F683057C56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39" b="41293"/>
          <a:stretch>
            <a:fillRect/>
          </a:stretch>
        </p:blipFill>
        <p:spPr>
          <a:xfrm>
            <a:off x="11142661" y="6679331"/>
            <a:ext cx="8059739" cy="5626845"/>
          </a:xfrm>
          <a:prstGeom prst="rect">
            <a:avLst/>
          </a:prstGeom>
        </p:spPr>
      </p:pic>
      <p:pic>
        <p:nvPicPr>
          <p:cNvPr id="10" name="图片 1" descr="图表, 气泡图&#10;&#10;AI 生成的内容可能不正确。">
            <a:extLst>
              <a:ext uri="{FF2B5EF4-FFF2-40B4-BE49-F238E27FC236}">
                <a16:creationId xmlns:a16="http://schemas.microsoft.com/office/drawing/2014/main" id="{BEB7A19F-5F91-5A46-60BE-899341EB5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" b="-402"/>
          <a:stretch>
            <a:fillRect/>
          </a:stretch>
        </p:blipFill>
        <p:spPr bwMode="auto">
          <a:xfrm>
            <a:off x="20765674" y="18332804"/>
            <a:ext cx="7221497" cy="53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87A8781E-2D96-E1F4-6CEB-7C08C911A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319" y="5711340"/>
            <a:ext cx="6177331" cy="38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图表, 折线图&#10;&#10;AI 生成的内容可能不正确。">
            <a:extLst>
              <a:ext uri="{FF2B5EF4-FFF2-40B4-BE49-F238E27FC236}">
                <a16:creationId xmlns:a16="http://schemas.microsoft.com/office/drawing/2014/main" id="{BA1EA667-EAB9-1361-B265-A5DEA51F5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4804" y="6679331"/>
            <a:ext cx="3194133" cy="618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图表, 条形图, 箱线图&#10;&#10;AI 生成的内容可能不正确。">
            <a:extLst>
              <a:ext uri="{FF2B5EF4-FFF2-40B4-BE49-F238E27FC236}">
                <a16:creationId xmlns:a16="http://schemas.microsoft.com/office/drawing/2014/main" id="{F97750EC-9A2D-BCC7-7BE3-F7582232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2480" y="9955278"/>
            <a:ext cx="6594828" cy="427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手机屏幕截图&#10;&#10;AI 生成的内容可能不正确。">
            <a:extLst>
              <a:ext uri="{FF2B5EF4-FFF2-40B4-BE49-F238E27FC236}">
                <a16:creationId xmlns:a16="http://schemas.microsoft.com/office/drawing/2014/main" id="{779FF74B-B9D0-DD52-8B67-52F34448C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3318" y="14448441"/>
            <a:ext cx="6663989" cy="375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图表, 直方图&#10;&#10;AI 生成的内容可能不正确。">
            <a:extLst>
              <a:ext uri="{FF2B5EF4-FFF2-40B4-BE49-F238E27FC236}">
                <a16:creationId xmlns:a16="http://schemas.microsoft.com/office/drawing/2014/main" id="{50FF6411-C6B5-39D5-6755-DDA43E17E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16" y="12536645"/>
            <a:ext cx="6594828" cy="494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图表&#10;&#10;AI 生成的内容可能不正确。">
            <a:extLst>
              <a:ext uri="{FF2B5EF4-FFF2-40B4-BE49-F238E27FC236}">
                <a16:creationId xmlns:a16="http://schemas.microsoft.com/office/drawing/2014/main" id="{AFF218E7-5742-43FA-3CFD-78209A331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1098" y="18101256"/>
            <a:ext cx="8616336" cy="562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Yuan fangqi">
            <a:hlinkClick r:id="" action="ppaction://media"/>
            <a:extLst>
              <a:ext uri="{FF2B5EF4-FFF2-40B4-BE49-F238E27FC236}">
                <a16:creationId xmlns:a16="http://schemas.microsoft.com/office/drawing/2014/main" id="{23AFD148-5EFF-176D-6784-56F3DF176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9062295" y="805175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8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2099</TotalTime>
  <Words>815</Words>
  <Application>Microsoft Office PowerPoint</Application>
  <PresentationFormat>ユーザー設定</PresentationFormat>
  <Paragraphs>31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Arimo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yuan ch</dc:creator>
  <cp:lastModifiedBy>kf Yu</cp:lastModifiedBy>
  <cp:revision>16</cp:revision>
  <dcterms:created xsi:type="dcterms:W3CDTF">2020-11-02T01:42:50Z</dcterms:created>
  <dcterms:modified xsi:type="dcterms:W3CDTF">2025-10-05T11:02:13Z</dcterms:modified>
</cp:coreProperties>
</file>